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259" r:id="rId3"/>
    <p:sldId id="260" r:id="rId4"/>
    <p:sldId id="261" r:id="rId5"/>
    <p:sldId id="269" r:id="rId6"/>
    <p:sldId id="262" r:id="rId7"/>
    <p:sldId id="279" r:id="rId8"/>
    <p:sldId id="263" r:id="rId9"/>
    <p:sldId id="271" r:id="rId10"/>
    <p:sldId id="272" r:id="rId11"/>
    <p:sldId id="264" r:id="rId12"/>
    <p:sldId id="273" r:id="rId13"/>
    <p:sldId id="274" r:id="rId14"/>
    <p:sldId id="266" r:id="rId15"/>
    <p:sldId id="277" r:id="rId16"/>
    <p:sldId id="267" r:id="rId17"/>
    <p:sldId id="278" r:id="rId18"/>
    <p:sldId id="280" r:id="rId19"/>
    <p:sldId id="265" r:id="rId20"/>
    <p:sldId id="275" r:id="rId21"/>
    <p:sldId id="276" r:id="rId22"/>
    <p:sldId id="281" r:id="rId23"/>
    <p:sldId id="282" r:id="rId24"/>
    <p:sldId id="283" r:id="rId25"/>
    <p:sldId id="284" r:id="rId26"/>
    <p:sldId id="285" r:id="rId2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DB39E40D-0057-497F-B81D-D6BC9EBF61D4}" type="datetimeFigureOut">
              <a:rPr lang="es-ES" smtClean="0"/>
              <a:t>27/10/2020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263645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B39E40D-0057-497F-B81D-D6BC9EBF61D4}" type="datetimeFigureOut">
              <a:rPr lang="es-ES" smtClean="0"/>
              <a:t>27/10/2020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131143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B39E40D-0057-497F-B81D-D6BC9EBF61D4}" type="datetimeFigureOut">
              <a:rPr lang="es-ES" smtClean="0"/>
              <a:t>27/10/2020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D1D84B-0091-4E65-B692-8E56E0904D85}" type="slidenum">
              <a:rPr lang="es-ES" smtClean="0"/>
              <a:t>‹Nº›</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5351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B39E40D-0057-497F-B81D-D6BC9EBF61D4}" type="datetimeFigureOut">
              <a:rPr lang="es-ES" smtClean="0"/>
              <a:t>27/10/2020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681932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B39E40D-0057-497F-B81D-D6BC9EBF61D4}" type="datetimeFigureOut">
              <a:rPr lang="es-ES" smtClean="0"/>
              <a:t>27/10/2020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D1D84B-0091-4E65-B692-8E56E0904D85}" type="slidenum">
              <a:rPr lang="es-ES" smtClean="0"/>
              <a:t>‹Nº›</a:t>
            </a:fld>
            <a:endParaRPr lang="es-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73596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B39E40D-0057-497F-B81D-D6BC9EBF61D4}" type="datetimeFigureOut">
              <a:rPr lang="es-ES" smtClean="0"/>
              <a:t>27/10/2020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2430328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B39E40D-0057-497F-B81D-D6BC9EBF61D4}" type="datetimeFigureOut">
              <a:rPr lang="es-ES" smtClean="0"/>
              <a:t>27/10/2020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456335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B39E40D-0057-497F-B81D-D6BC9EBF61D4}" type="datetimeFigureOut">
              <a:rPr lang="es-ES" smtClean="0"/>
              <a:t>27/10/2020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3495007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ítulo y tex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122AAACE-54B5-47A6-9CB9-180D6C5ADCCC}" type="datetimeFigureOut">
              <a:rPr lang="es-ES" smtClean="0"/>
              <a:t>27/10/2020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B07635A-BA93-4520-A913-E1C39D44996C}" type="slidenum">
              <a:rPr lang="es-ES" smtClean="0"/>
              <a:t>‹Nº›</a:t>
            </a:fld>
            <a:endParaRPr lang="es-ES"/>
          </a:p>
        </p:txBody>
      </p:sp>
    </p:spTree>
    <p:extLst>
      <p:ext uri="{BB962C8B-B14F-4D97-AF65-F5344CB8AC3E}">
        <p14:creationId xmlns:p14="http://schemas.microsoft.com/office/powerpoint/2010/main" val="46293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B39E40D-0057-497F-B81D-D6BC9EBF61D4}" type="datetimeFigureOut">
              <a:rPr lang="es-ES" smtClean="0"/>
              <a:t>27/10/2020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982975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B39E40D-0057-497F-B81D-D6BC9EBF61D4}" type="datetimeFigureOut">
              <a:rPr lang="es-ES" smtClean="0"/>
              <a:t>27/10/2020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117376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B39E40D-0057-497F-B81D-D6BC9EBF61D4}" type="datetimeFigureOut">
              <a:rPr lang="es-ES" smtClean="0"/>
              <a:t>27/10/2020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2546356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B39E40D-0057-497F-B81D-D6BC9EBF61D4}" type="datetimeFigureOut">
              <a:rPr lang="es-ES" smtClean="0"/>
              <a:t>27/10/2020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3429587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B39E40D-0057-497F-B81D-D6BC9EBF61D4}" type="datetimeFigureOut">
              <a:rPr lang="es-ES" smtClean="0"/>
              <a:t>27/10/2020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312169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39E40D-0057-497F-B81D-D6BC9EBF61D4}" type="datetimeFigureOut">
              <a:rPr lang="es-ES" smtClean="0"/>
              <a:t>27/10/2020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109842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B39E40D-0057-497F-B81D-D6BC9EBF61D4}" type="datetimeFigureOut">
              <a:rPr lang="es-ES" smtClean="0"/>
              <a:t>27/10/2020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3816201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B39E40D-0057-497F-B81D-D6BC9EBF61D4}" type="datetimeFigureOut">
              <a:rPr lang="es-ES" smtClean="0"/>
              <a:t>27/10/2020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2D1D84B-0091-4E65-B692-8E56E0904D85}" type="slidenum">
              <a:rPr lang="es-ES" smtClean="0"/>
              <a:t>‹Nº›</a:t>
            </a:fld>
            <a:endParaRPr lang="es-ES"/>
          </a:p>
        </p:txBody>
      </p:sp>
    </p:spTree>
    <p:extLst>
      <p:ext uri="{BB962C8B-B14F-4D97-AF65-F5344CB8AC3E}">
        <p14:creationId xmlns:p14="http://schemas.microsoft.com/office/powerpoint/2010/main" val="3575716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B39E40D-0057-497F-B81D-D6BC9EBF61D4}" type="datetimeFigureOut">
              <a:rPr lang="es-ES" smtClean="0"/>
              <a:t>27/10/2020</a:t>
            </a:fld>
            <a:endParaRPr lang="es-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2D1D84B-0091-4E65-B692-8E56E0904D85}" type="slidenum">
              <a:rPr lang="es-ES" smtClean="0"/>
              <a:t>‹Nº›</a:t>
            </a:fld>
            <a:endParaRPr lang="es-ES"/>
          </a:p>
        </p:txBody>
      </p:sp>
    </p:spTree>
    <p:extLst>
      <p:ext uri="{BB962C8B-B14F-4D97-AF65-F5344CB8AC3E}">
        <p14:creationId xmlns:p14="http://schemas.microsoft.com/office/powerpoint/2010/main" val="15041446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03117" y="0"/>
            <a:ext cx="9144000" cy="2387600"/>
          </a:xfrm>
        </p:spPr>
        <p:txBody>
          <a:bodyPr/>
          <a:lstStyle/>
          <a:p>
            <a:pPr algn="l"/>
            <a:r>
              <a:rPr lang="es-ES" b="1" dirty="0" smtClean="0"/>
              <a:t>MEMORIA DEL CURSO </a:t>
            </a:r>
            <a:br>
              <a:rPr lang="es-ES" b="1" dirty="0" smtClean="0"/>
            </a:br>
            <a:r>
              <a:rPr lang="es-ES" b="1" dirty="0" smtClean="0"/>
              <a:t>2019-2020</a:t>
            </a:r>
            <a:endParaRPr lang="es-ES"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129" y="2387600"/>
            <a:ext cx="4333008" cy="4333008"/>
          </a:xfrm>
          <a:prstGeom prst="rect">
            <a:avLst/>
          </a:prstGeom>
        </p:spPr>
      </p:pic>
    </p:spTree>
    <p:extLst>
      <p:ext uri="{BB962C8B-B14F-4D97-AF65-F5344CB8AC3E}">
        <p14:creationId xmlns:p14="http://schemas.microsoft.com/office/powerpoint/2010/main" val="1891932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p:cNvPicPr>
            <a:picLocks noChangeAspect="1"/>
          </p:cNvPicPr>
          <p:nvPr/>
        </p:nvPicPr>
        <p:blipFill>
          <a:blip r:embed="rId2"/>
          <a:stretch>
            <a:fillRect/>
          </a:stretch>
        </p:blipFill>
        <p:spPr>
          <a:xfrm>
            <a:off x="671945" y="365125"/>
            <a:ext cx="10988708" cy="6181148"/>
          </a:xfrm>
          <a:prstGeom prst="rect">
            <a:avLst/>
          </a:prstGeom>
        </p:spPr>
      </p:pic>
    </p:spTree>
    <p:extLst>
      <p:ext uri="{BB962C8B-B14F-4D97-AF65-F5344CB8AC3E}">
        <p14:creationId xmlns:p14="http://schemas.microsoft.com/office/powerpoint/2010/main" val="2663629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R="0" rtl="0"/>
            <a:r>
              <a:rPr lang="es-ES" b="1" i="0" u="sng" strike="noStrike" baseline="0" dirty="0" smtClean="0">
                <a:latin typeface="Calibri" panose="020F0502020204030204" pitchFamily="34" charset="0"/>
              </a:rPr>
              <a:t>EL  MAGO ANTONIO</a:t>
            </a:r>
            <a:endParaRPr lang="es-ES" b="1" i="0" u="sng" strike="noStrike" baseline="0" dirty="0" smtClean="0">
              <a:latin typeface="Times New Roman" panose="02020603050405020304" pitchFamily="18" charset="0"/>
            </a:endParaRPr>
          </a:p>
        </p:txBody>
      </p:sp>
      <p:sp>
        <p:nvSpPr>
          <p:cNvPr id="3" name="Marcador de texto 2"/>
          <p:cNvSpPr>
            <a:spLocks noGrp="1"/>
          </p:cNvSpPr>
          <p:nvPr>
            <p:ph type="body" idx="1"/>
          </p:nvPr>
        </p:nvSpPr>
        <p:spPr>
          <a:xfrm>
            <a:off x="677334" y="2648962"/>
            <a:ext cx="8596668" cy="1611311"/>
          </a:xfrm>
        </p:spPr>
        <p:txBody>
          <a:bodyPr/>
          <a:lstStyle/>
          <a:p>
            <a:pPr algn="just"/>
            <a:r>
              <a:rPr lang="es-ES" dirty="0" smtClean="0">
                <a:effectLst/>
                <a:latin typeface="Calibri" panose="020F0502020204030204" pitchFamily="34" charset="0"/>
                <a:ea typeface="Calibri" panose="020F0502020204030204" pitchFamily="34" charset="0"/>
                <a:cs typeface="Times New Roman" panose="02020603050405020304" pitchFamily="18" charset="0"/>
              </a:rPr>
              <a:t>Se organizó durante el mes de enero. La actividad, llevada a cabo por Antonio, padre del colegio, se dirigió a los alumnos de infantil y primer ciclo de primaria, en donde el centro nos habilitó  la biblioteca para dicho acontecimiento. En ella observamos cómo los más pequeños disfrutaron de una tarde divertida y llena de ilusión, expectación e imaginación. </a:t>
            </a:r>
            <a:endParaRPr lang="es-ES" dirty="0"/>
          </a:p>
        </p:txBody>
      </p:sp>
    </p:spTree>
    <p:extLst>
      <p:ext uri="{BB962C8B-B14F-4D97-AF65-F5344CB8AC3E}">
        <p14:creationId xmlns:p14="http://schemas.microsoft.com/office/powerpoint/2010/main" val="3587156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92827" y="176646"/>
            <a:ext cx="9144000" cy="6858000"/>
          </a:xfrm>
          <a:prstGeom prst="rect">
            <a:avLst/>
          </a:prstGeom>
        </p:spPr>
      </p:pic>
    </p:spTree>
    <p:extLst>
      <p:ext uri="{BB962C8B-B14F-4D97-AF65-F5344CB8AC3E}">
        <p14:creationId xmlns:p14="http://schemas.microsoft.com/office/powerpoint/2010/main" val="3844113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36864" y="114300"/>
            <a:ext cx="8520545" cy="6390409"/>
          </a:xfrm>
          <a:prstGeom prst="rect">
            <a:avLst/>
          </a:prstGeom>
        </p:spPr>
      </p:pic>
    </p:spTree>
    <p:extLst>
      <p:ext uri="{BB962C8B-B14F-4D97-AF65-F5344CB8AC3E}">
        <p14:creationId xmlns:p14="http://schemas.microsoft.com/office/powerpoint/2010/main" val="3700895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R="0" rtl="0"/>
            <a:r>
              <a:rPr lang="es-ES" b="1" i="0" u="sng" strike="noStrike" baseline="0" smtClean="0">
                <a:latin typeface="Calibri" panose="020F0502020204030204" pitchFamily="34" charset="0"/>
              </a:rPr>
              <a:t>CINE EN FAMILIA</a:t>
            </a:r>
            <a:endParaRPr lang="es-ES" b="1" i="0" u="sng" strike="noStrike" baseline="0" smtClean="0">
              <a:latin typeface="Times New Roman" panose="02020603050405020304" pitchFamily="18" charset="0"/>
            </a:endParaRPr>
          </a:p>
        </p:txBody>
      </p:sp>
      <p:sp>
        <p:nvSpPr>
          <p:cNvPr id="3" name="Marcador de texto 2"/>
          <p:cNvSpPr>
            <a:spLocks noGrp="1"/>
          </p:cNvSpPr>
          <p:nvPr>
            <p:ph type="body" idx="1"/>
          </p:nvPr>
        </p:nvSpPr>
        <p:spPr>
          <a:xfrm>
            <a:off x="573425" y="2950298"/>
            <a:ext cx="8596668" cy="1195675"/>
          </a:xfrm>
        </p:spPr>
        <p:txBody>
          <a:bodyPr/>
          <a:lstStyle/>
          <a:p>
            <a:r>
              <a:rPr lang="es-ES" dirty="0" smtClean="0">
                <a:effectLst/>
                <a:latin typeface="Calibri" panose="020F0502020204030204" pitchFamily="34" charset="0"/>
                <a:ea typeface="Calibri" panose="020F0502020204030204" pitchFamily="34" charset="0"/>
                <a:cs typeface="Times New Roman" panose="02020603050405020304" pitchFamily="18" charset="0"/>
              </a:rPr>
              <a:t>Realizamos una sesión matinal de “Cine en Familia” en los </a:t>
            </a:r>
            <a:r>
              <a:rPr lang="es-ES" dirty="0" err="1" smtClean="0">
                <a:effectLst/>
                <a:latin typeface="Calibri" panose="020F0502020204030204" pitchFamily="34" charset="0"/>
                <a:ea typeface="Calibri" panose="020F0502020204030204" pitchFamily="34" charset="0"/>
                <a:cs typeface="Times New Roman" panose="02020603050405020304" pitchFamily="18" charset="0"/>
              </a:rPr>
              <a:t>multicines</a:t>
            </a:r>
            <a:r>
              <a:rPr lang="es-ES" dirty="0" smtClean="0">
                <a:effectLst/>
                <a:latin typeface="Calibri" panose="020F0502020204030204" pitchFamily="34" charset="0"/>
                <a:ea typeface="Calibri" panose="020F0502020204030204" pitchFamily="34" charset="0"/>
                <a:cs typeface="Times New Roman" panose="02020603050405020304" pitchFamily="18" charset="0"/>
              </a:rPr>
              <a:t> Valdepeñas. Se proyectó la película “Frozen2” a un precio popular y con una gran afluencia de padres y alumnos que incluso acudieron disfrazados para la ocasión.  Todo un éxito. </a:t>
            </a:r>
            <a:endParaRPr lang="es-ES" dirty="0"/>
          </a:p>
        </p:txBody>
      </p:sp>
    </p:spTree>
    <p:extLst>
      <p:ext uri="{BB962C8B-B14F-4D97-AF65-F5344CB8AC3E}">
        <p14:creationId xmlns:p14="http://schemas.microsoft.com/office/powerpoint/2010/main" val="143058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98764" y="176645"/>
            <a:ext cx="8569036" cy="6426777"/>
          </a:xfrm>
          <a:prstGeom prst="rect">
            <a:avLst/>
          </a:prstGeom>
        </p:spPr>
      </p:pic>
    </p:spTree>
    <p:extLst>
      <p:ext uri="{BB962C8B-B14F-4D97-AF65-F5344CB8AC3E}">
        <p14:creationId xmlns:p14="http://schemas.microsoft.com/office/powerpoint/2010/main" val="3435490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R="0" rtl="0"/>
            <a:r>
              <a:rPr lang="es-ES" b="1" i="0" u="sng" strike="noStrike" baseline="0" smtClean="0">
                <a:latin typeface="Calibri" panose="020F0502020204030204" pitchFamily="34" charset="0"/>
              </a:rPr>
              <a:t>FIESTA DE NAVIDAD.</a:t>
            </a:r>
            <a:endParaRPr lang="es-ES" b="1" i="0" u="sng" strike="noStrike" baseline="0" smtClean="0">
              <a:latin typeface="Times New Roman" panose="02020603050405020304" pitchFamily="18" charset="0"/>
            </a:endParaRPr>
          </a:p>
        </p:txBody>
      </p:sp>
      <p:sp>
        <p:nvSpPr>
          <p:cNvPr id="3" name="Marcador de texto 2"/>
          <p:cNvSpPr>
            <a:spLocks noGrp="1"/>
          </p:cNvSpPr>
          <p:nvPr>
            <p:ph type="body" idx="1"/>
          </p:nvPr>
        </p:nvSpPr>
        <p:spPr/>
        <p:txBody>
          <a:bodyPr>
            <a:normAutofit/>
          </a:bodyPr>
          <a:lstStyle/>
          <a:p>
            <a:pPr indent="449580" algn="just">
              <a:lnSpc>
                <a:spcPct val="115000"/>
              </a:lnSpc>
              <a:spcAft>
                <a:spcPts val="1000"/>
              </a:spcAft>
            </a:pPr>
            <a:r>
              <a:rPr lang="es-ES" dirty="0" smtClean="0">
                <a:effectLst/>
                <a:latin typeface="Calibri" panose="020F0502020204030204" pitchFamily="34" charset="0"/>
                <a:ea typeface="Calibri" panose="020F0502020204030204" pitchFamily="34" charset="0"/>
                <a:cs typeface="Times New Roman" panose="02020603050405020304" pitchFamily="18" charset="0"/>
              </a:rPr>
              <a:t> Se organizó el concurso “</a:t>
            </a:r>
            <a:r>
              <a:rPr lang="es-ES" b="1" dirty="0" smtClean="0">
                <a:effectLst/>
                <a:latin typeface="Calibri" panose="020F0502020204030204" pitchFamily="34" charset="0"/>
                <a:ea typeface="Calibri" panose="020F0502020204030204" pitchFamily="34" charset="0"/>
                <a:cs typeface="Times New Roman" panose="02020603050405020304" pitchFamily="18" charset="0"/>
              </a:rPr>
              <a:t>Dibuja la Navidad”</a:t>
            </a:r>
            <a:r>
              <a:rPr lang="es-ES" dirty="0" smtClean="0">
                <a:effectLst/>
                <a:latin typeface="Calibri" panose="020F0502020204030204" pitchFamily="34" charset="0"/>
                <a:ea typeface="Calibri" panose="020F0502020204030204" pitchFamily="34" charset="0"/>
                <a:cs typeface="Times New Roman" panose="02020603050405020304" pitchFamily="18" charset="0"/>
              </a:rPr>
              <a:t> con una gran participación de alumnos del centro. Los premios, financiados por la asociación, fueron repartidos en el día de los villancicos en el cual también se colaboró con los porteros y las flores</a:t>
            </a:r>
            <a:endParaRPr lang="es-E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1000"/>
              </a:spcAft>
            </a:pPr>
            <a:r>
              <a:rPr lang="es-ES" dirty="0" smtClean="0">
                <a:effectLst/>
                <a:latin typeface="Calibri" panose="020F0502020204030204" pitchFamily="34" charset="0"/>
                <a:ea typeface="Calibri" panose="020F0502020204030204" pitchFamily="34" charset="0"/>
                <a:cs typeface="Times New Roman" panose="02020603050405020304" pitchFamily="18" charset="0"/>
              </a:rPr>
              <a:t>Se organizó, como de costumbre, una </a:t>
            </a:r>
            <a:r>
              <a:rPr lang="es-ES" b="1" dirty="0" smtClean="0">
                <a:effectLst/>
                <a:latin typeface="Calibri" panose="020F0502020204030204" pitchFamily="34" charset="0"/>
                <a:ea typeface="Calibri" panose="020F0502020204030204" pitchFamily="34" charset="0"/>
                <a:cs typeface="Times New Roman" panose="02020603050405020304" pitchFamily="18" charset="0"/>
              </a:rPr>
              <a:t>gran chocolatada con churros</a:t>
            </a:r>
            <a:r>
              <a:rPr lang="es-ES" dirty="0" smtClean="0">
                <a:effectLst/>
                <a:latin typeface="Calibri" panose="020F0502020204030204" pitchFamily="34" charset="0"/>
                <a:ea typeface="Calibri" panose="020F0502020204030204" pitchFamily="34" charset="0"/>
                <a:cs typeface="Times New Roman" panose="02020603050405020304" pitchFamily="18" charset="0"/>
              </a:rPr>
              <a:t> para delicias de los más pequeños, que aguantaban nerviosos la llegada del Paje Real.</a:t>
            </a:r>
            <a:endParaRPr lang="es-E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dirty="0" smtClean="0">
                <a:effectLst/>
                <a:latin typeface="Calibri" panose="020F0502020204030204" pitchFamily="34" charset="0"/>
                <a:ea typeface="Calibri" panose="020F0502020204030204" pitchFamily="34" charset="0"/>
                <a:cs typeface="Times New Roman" panose="02020603050405020304" pitchFamily="18" charset="0"/>
              </a:rPr>
              <a:t>	Un </a:t>
            </a:r>
            <a:r>
              <a:rPr lang="es-ES" b="1" dirty="0" smtClean="0">
                <a:effectLst/>
                <a:latin typeface="Calibri" panose="020F0502020204030204" pitchFamily="34" charset="0"/>
                <a:ea typeface="Calibri" panose="020F0502020204030204" pitchFamily="34" charset="0"/>
                <a:cs typeface="Times New Roman" panose="02020603050405020304" pitchFamily="18" charset="0"/>
              </a:rPr>
              <a:t>paje de Oriente</a:t>
            </a:r>
            <a:r>
              <a:rPr lang="es-ES" dirty="0" smtClean="0">
                <a:effectLst/>
                <a:latin typeface="Calibri" panose="020F0502020204030204" pitchFamily="34" charset="0"/>
                <a:ea typeface="Calibri" panose="020F0502020204030204" pitchFamily="34" charset="0"/>
                <a:cs typeface="Times New Roman" panose="02020603050405020304" pitchFamily="18" charset="0"/>
              </a:rPr>
              <a:t> volvió a visitar el colegio para llevar las cartas de los más pequeños a los Reyes Magos. </a:t>
            </a:r>
            <a:endParaRPr lang="es-E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dirty="0" smtClean="0">
                <a:effectLst/>
                <a:latin typeface="Calibri" panose="020F0502020204030204" pitchFamily="34" charset="0"/>
                <a:ea typeface="Calibri" panose="020F0502020204030204" pitchFamily="34" charset="0"/>
                <a:cs typeface="Times New Roman" panose="02020603050405020304" pitchFamily="18" charset="0"/>
              </a:rPr>
              <a:t>Aprovechamos para agradecer el gran esfuerzo llevado a cabo por todo el profesorado para poder realizar este entrañable recital.</a:t>
            </a:r>
            <a:endParaRPr lang="es-ES"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356287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02673" y="179244"/>
            <a:ext cx="8506690" cy="6380017"/>
          </a:xfrm>
          <a:prstGeom prst="rect">
            <a:avLst/>
          </a:prstGeom>
        </p:spPr>
      </p:pic>
    </p:spTree>
    <p:extLst>
      <p:ext uri="{BB962C8B-B14F-4D97-AF65-F5344CB8AC3E}">
        <p14:creationId xmlns:p14="http://schemas.microsoft.com/office/powerpoint/2010/main" val="345602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82336" y="405245"/>
            <a:ext cx="8077200" cy="6057900"/>
          </a:xfrm>
          <a:prstGeom prst="rect">
            <a:avLst/>
          </a:prstGeom>
        </p:spPr>
      </p:pic>
    </p:spTree>
    <p:extLst>
      <p:ext uri="{BB962C8B-B14F-4D97-AF65-F5344CB8AC3E}">
        <p14:creationId xmlns:p14="http://schemas.microsoft.com/office/powerpoint/2010/main" val="3125905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R="0" rtl="0"/>
            <a:r>
              <a:rPr lang="es-ES" b="1" i="0" u="sng" strike="noStrike" baseline="0" dirty="0" smtClean="0">
                <a:latin typeface="Calibri" panose="020F0502020204030204" pitchFamily="34" charset="0"/>
              </a:rPr>
              <a:t>TARDE DE</a:t>
            </a:r>
            <a:r>
              <a:rPr lang="es-ES" b="1" i="0" u="sng" strike="noStrike" dirty="0" smtClean="0">
                <a:latin typeface="Calibri" panose="020F0502020204030204" pitchFamily="34" charset="0"/>
              </a:rPr>
              <a:t> </a:t>
            </a:r>
            <a:r>
              <a:rPr lang="es-ES" b="1" i="0" u="sng" strike="noStrike" baseline="0" dirty="0" smtClean="0">
                <a:latin typeface="Calibri" panose="020F0502020204030204" pitchFamily="34" charset="0"/>
              </a:rPr>
              <a:t>CARNAVAL</a:t>
            </a:r>
            <a:endParaRPr lang="es-ES" b="1" i="0" u="sng" strike="noStrike" baseline="0" dirty="0" smtClean="0">
              <a:latin typeface="Times New Roman" panose="02020603050405020304" pitchFamily="18" charset="0"/>
            </a:endParaRPr>
          </a:p>
        </p:txBody>
      </p:sp>
      <p:sp>
        <p:nvSpPr>
          <p:cNvPr id="3" name="Marcador de texto 2"/>
          <p:cNvSpPr>
            <a:spLocks noGrp="1"/>
          </p:cNvSpPr>
          <p:nvPr>
            <p:ph type="body" idx="1"/>
          </p:nvPr>
        </p:nvSpPr>
        <p:spPr/>
        <p:txBody>
          <a:bodyPr>
            <a:normAutofit/>
          </a:bodyPr>
          <a:lstStyle/>
          <a:p>
            <a:pPr algn="just">
              <a:lnSpc>
                <a:spcPct val="115000"/>
              </a:lnSpc>
              <a:spcAft>
                <a:spcPts val="1000"/>
              </a:spcAft>
            </a:pPr>
            <a:r>
              <a:rPr lang="es-ES" dirty="0" smtClean="0">
                <a:effectLst/>
                <a:latin typeface="Calibri" panose="020F0502020204030204" pitchFamily="34" charset="0"/>
                <a:ea typeface="Calibri" panose="020F0502020204030204" pitchFamily="34" charset="0"/>
                <a:cs typeface="Times New Roman" panose="02020603050405020304" pitchFamily="18" charset="0"/>
              </a:rPr>
              <a:t>Esta actividad se realizó en el mes de febrero. Organizamos un taller muy especial, ya que, por la implicación que tenía el alumnado y los padres, consistía en una fiesta de disfraces dirigida a familias, un jurado compuesto por miembros de la asociación, eligieron unos ganadores. Hubo un pequeño aperitivo para todos los presentes, bailes, juegos con material reciclado, </a:t>
            </a:r>
            <a:r>
              <a:rPr lang="es-ES" dirty="0" err="1" smtClean="0">
                <a:effectLst/>
                <a:latin typeface="Calibri" panose="020F0502020204030204" pitchFamily="34" charset="0"/>
                <a:ea typeface="Calibri" panose="020F0502020204030204" pitchFamily="34" charset="0"/>
                <a:cs typeface="Times New Roman" panose="02020603050405020304" pitchFamily="18" charset="0"/>
              </a:rPr>
              <a:t>pintacaras</a:t>
            </a:r>
            <a:r>
              <a:rPr lang="es-ES" dirty="0" smtClean="0">
                <a:effectLst/>
                <a:latin typeface="Calibri" panose="020F0502020204030204" pitchFamily="34" charset="0"/>
                <a:ea typeface="Calibri" panose="020F0502020204030204" pitchFamily="34" charset="0"/>
                <a:cs typeface="Times New Roman" panose="02020603050405020304" pitchFamily="18" charset="0"/>
              </a:rPr>
              <a:t>. Finalmente, debido al gran nivel de disfraces, se dieron cuatros premios a cuatro temáticas. Los padres del colegio, nos dieron la idea para el siguiente año de hacerlo a modo de verbena. Fue todo un exitazo.</a:t>
            </a:r>
            <a:endParaRPr lang="es-ES"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3689245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R="0" rtl="0"/>
            <a:r>
              <a:rPr lang="es-ES" b="1" i="0" u="none" strike="noStrike" baseline="0" smtClean="0">
                <a:latin typeface="Calibri" panose="020F0502020204030204" pitchFamily="34" charset="0"/>
              </a:rPr>
              <a:t>Introducción </a:t>
            </a:r>
            <a:endParaRPr lang="es-ES" b="1" i="0" u="none" strike="noStrike" baseline="0" smtClean="0">
              <a:latin typeface="Times New Roman" panose="02020603050405020304" pitchFamily="18" charset="0"/>
            </a:endParaRPr>
          </a:p>
        </p:txBody>
      </p:sp>
      <p:sp>
        <p:nvSpPr>
          <p:cNvPr id="3" name="Marcador de texto 2"/>
          <p:cNvSpPr>
            <a:spLocks noGrp="1"/>
          </p:cNvSpPr>
          <p:nvPr>
            <p:ph type="body" idx="1"/>
          </p:nvPr>
        </p:nvSpPr>
        <p:spPr/>
        <p:txBody>
          <a:bodyPr>
            <a:normAutofit/>
          </a:bodyPr>
          <a:lstStyle/>
          <a:p>
            <a:pPr algn="just">
              <a:lnSpc>
                <a:spcPct val="115000"/>
              </a:lnSpc>
              <a:spcAft>
                <a:spcPts val="1000"/>
              </a:spcAft>
            </a:pPr>
            <a:r>
              <a:rPr lang="es-ES" dirty="0" smtClean="0">
                <a:effectLst/>
                <a:latin typeface="Calibri" panose="020F0502020204030204" pitchFamily="34" charset="0"/>
                <a:ea typeface="Calibri" panose="020F0502020204030204" pitchFamily="34" charset="0"/>
                <a:cs typeface="Times New Roman" panose="02020603050405020304" pitchFamily="18" charset="0"/>
              </a:rPr>
              <a:t>La Comunidad Educativa al completo ha hecho, un año más, todo lo posible para llevar a cabo, de la mejor manera posible, todos aquellos proyectos que se han considerado los más adecuados para el desarrollo y bienestar de nuestros hijos e hijas. A pesar de las dificultades y sinsabores, que hemos tenido con el COVID-19, podemos decir que los logros obtenidos, aún  no habiendo terminado todas las actividades programadas, han sido de total satisfacción para nuestro equipo, estas  circunstancias nos  dan más fuerza y ánimos para continuar con nuestra labor llevada a cabo en cada curso y en la medida de lo posible, mejorarlos.</a:t>
            </a:r>
            <a:endParaRPr lang="es-ES"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1131855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98764" y="192232"/>
            <a:ext cx="8465126" cy="6348844"/>
          </a:xfrm>
          <a:prstGeom prst="rect">
            <a:avLst/>
          </a:prstGeom>
        </p:spPr>
      </p:pic>
    </p:spTree>
    <p:extLst>
      <p:ext uri="{BB962C8B-B14F-4D97-AF65-F5344CB8AC3E}">
        <p14:creationId xmlns:p14="http://schemas.microsoft.com/office/powerpoint/2010/main" val="2808893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77981" y="127288"/>
            <a:ext cx="8600209" cy="6450157"/>
          </a:xfrm>
          <a:prstGeom prst="rect">
            <a:avLst/>
          </a:prstGeom>
        </p:spPr>
      </p:pic>
    </p:spTree>
    <p:extLst>
      <p:ext uri="{BB962C8B-B14F-4D97-AF65-F5344CB8AC3E}">
        <p14:creationId xmlns:p14="http://schemas.microsoft.com/office/powerpoint/2010/main" val="2503693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sz="4000" b="1" dirty="0">
                <a:latin typeface="Calibri" panose="020F0502020204030204" pitchFamily="34" charset="0"/>
              </a:rPr>
              <a:t>ACTO DE DESPEDIDA DE LOS ALUMNOS DE CUARTO DE LA </a:t>
            </a:r>
            <a:r>
              <a:rPr lang="es-ES" sz="4000" b="1" dirty="0" smtClean="0">
                <a:latin typeface="Calibri" panose="020F0502020204030204" pitchFamily="34" charset="0"/>
              </a:rPr>
              <a:t>E.S.O. </a:t>
            </a:r>
            <a:r>
              <a:rPr lang="es-ES" dirty="0"/>
              <a:t/>
            </a:r>
            <a:br>
              <a:rPr lang="es-ES" dirty="0"/>
            </a:br>
            <a:endParaRPr lang="es-ES" dirty="0"/>
          </a:p>
        </p:txBody>
      </p:sp>
      <p:sp>
        <p:nvSpPr>
          <p:cNvPr id="3" name="Marcador de texto 2"/>
          <p:cNvSpPr>
            <a:spLocks noGrp="1"/>
          </p:cNvSpPr>
          <p:nvPr>
            <p:ph type="body" idx="1"/>
          </p:nvPr>
        </p:nvSpPr>
        <p:spPr>
          <a:xfrm>
            <a:off x="207818" y="3002973"/>
            <a:ext cx="9066184" cy="3038389"/>
          </a:xfrm>
        </p:spPr>
        <p:txBody>
          <a:bodyPr>
            <a:normAutofit/>
          </a:bodyPr>
          <a:lstStyle/>
          <a:p>
            <a:pPr algn="just"/>
            <a:r>
              <a:rPr lang="es-ES" dirty="0" smtClean="0">
                <a:latin typeface="Calibri" panose="020F0502020204030204" pitchFamily="34" charset="0"/>
              </a:rPr>
              <a:t>Dado </a:t>
            </a:r>
            <a:r>
              <a:rPr lang="es-ES" dirty="0">
                <a:latin typeface="Calibri" panose="020F0502020204030204" pitchFamily="34" charset="0"/>
              </a:rPr>
              <a:t>que la pandemia no dejó realizarlo en fecha y manera habitual en la que tradicionalmente ofrecemos un aperitivo de despedida en el que participan los alumnos y familiares, en esta ocasión, colaboramos con la compra de unas camisetas de recuerdo y les costeamos el importe de la orla. </a:t>
            </a:r>
          </a:p>
        </p:txBody>
      </p:sp>
    </p:spTree>
    <p:extLst>
      <p:ext uri="{BB962C8B-B14F-4D97-AF65-F5344CB8AC3E}">
        <p14:creationId xmlns:p14="http://schemas.microsoft.com/office/powerpoint/2010/main" val="2283762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8" y="197427"/>
            <a:ext cx="8368146" cy="6276109"/>
          </a:xfrm>
          <a:prstGeom prst="rect">
            <a:avLst/>
          </a:prstGeom>
        </p:spPr>
      </p:pic>
    </p:spTree>
    <p:extLst>
      <p:ext uri="{BB962C8B-B14F-4D97-AF65-F5344CB8AC3E}">
        <p14:creationId xmlns:p14="http://schemas.microsoft.com/office/powerpoint/2010/main" val="2317742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latin typeface="Calibri" panose="020F0502020204030204" pitchFamily="34" charset="0"/>
              </a:rPr>
              <a:t>AYUDA AL COLEGIO</a:t>
            </a:r>
            <a:endParaRPr lang="es-ES" dirty="0">
              <a:latin typeface="Calibri" panose="020F0502020204030204" pitchFamily="34" charset="0"/>
            </a:endParaRPr>
          </a:p>
        </p:txBody>
      </p:sp>
      <p:sp>
        <p:nvSpPr>
          <p:cNvPr id="3" name="Marcador de texto 2"/>
          <p:cNvSpPr>
            <a:spLocks noGrp="1"/>
          </p:cNvSpPr>
          <p:nvPr>
            <p:ph type="body" idx="1"/>
          </p:nvPr>
        </p:nvSpPr>
        <p:spPr>
          <a:xfrm>
            <a:off x="417561" y="2669744"/>
            <a:ext cx="8596668" cy="3880773"/>
          </a:xfrm>
        </p:spPr>
        <p:txBody>
          <a:bodyPr/>
          <a:lstStyle/>
          <a:p>
            <a:pPr algn="just"/>
            <a:r>
              <a:rPr lang="es-ES" dirty="0">
                <a:latin typeface="Calibri" panose="020F0502020204030204" pitchFamily="34" charset="0"/>
              </a:rPr>
              <a:t>También, como cada año, hacemos una aportación al colegio que en este caso ha sido la compra de un lavavajillas ya que este año se estrena el servicio de comedor y un cañón audiovisual para la nueva zona de biblioteca. </a:t>
            </a:r>
          </a:p>
        </p:txBody>
      </p:sp>
    </p:spTree>
    <p:extLst>
      <p:ext uri="{BB962C8B-B14F-4D97-AF65-F5344CB8AC3E}">
        <p14:creationId xmlns:p14="http://schemas.microsoft.com/office/powerpoint/2010/main" val="2163749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sz="4000" dirty="0">
                <a:latin typeface="Calibri" panose="020F0502020204030204" pitchFamily="34" charset="0"/>
              </a:rPr>
              <a:t>SUSPENSIÓN DE ACTIVIDADES DEBIDO A COVID 19</a:t>
            </a:r>
            <a:r>
              <a:rPr lang="es-ES" dirty="0"/>
              <a:t/>
            </a:r>
            <a:br>
              <a:rPr lang="es-ES" dirty="0"/>
            </a:br>
            <a:endParaRPr lang="es-ES" dirty="0"/>
          </a:p>
        </p:txBody>
      </p:sp>
      <p:sp>
        <p:nvSpPr>
          <p:cNvPr id="3" name="Marcador de texto 2"/>
          <p:cNvSpPr>
            <a:spLocks noGrp="1"/>
          </p:cNvSpPr>
          <p:nvPr>
            <p:ph type="body" idx="1"/>
          </p:nvPr>
        </p:nvSpPr>
        <p:spPr>
          <a:xfrm>
            <a:off x="342900" y="2576945"/>
            <a:ext cx="8931102" cy="3464417"/>
          </a:xfrm>
        </p:spPr>
        <p:txBody>
          <a:bodyPr/>
          <a:lstStyle/>
          <a:p>
            <a:pPr algn="just"/>
            <a:r>
              <a:rPr lang="es-ES" dirty="0" smtClean="0">
                <a:latin typeface="Calibri" panose="020F0502020204030204" pitchFamily="34" charset="0"/>
              </a:rPr>
              <a:t>Con </a:t>
            </a:r>
            <a:r>
              <a:rPr lang="es-ES" dirty="0">
                <a:latin typeface="Calibri" panose="020F0502020204030204" pitchFamily="34" charset="0"/>
              </a:rPr>
              <a:t>motivo de la situación provocada por la pandemia se suspendieron actividades que realizábamos años anteriores, como el día del deporte (día que nos servía como jornadas de convivencia entre familias del colegio y tanto éxito de participación ha tenido otros años) o colaboraciones que hacíamos en actividades del colegio como Fiesta de la GRATITUD donde colaborábamos con la seguridad y </a:t>
            </a:r>
            <a:r>
              <a:rPr lang="es-ES" dirty="0" smtClean="0">
                <a:latin typeface="Calibri" panose="020F0502020204030204" pitchFamily="34" charset="0"/>
              </a:rPr>
              <a:t>porteros.</a:t>
            </a:r>
            <a:endParaRPr lang="es-ES" dirty="0">
              <a:latin typeface="Calibri" panose="020F0502020204030204" pitchFamily="34" charset="0"/>
            </a:endParaRPr>
          </a:p>
          <a:p>
            <a:endParaRPr lang="es-ES" dirty="0"/>
          </a:p>
        </p:txBody>
      </p:sp>
    </p:spTree>
    <p:extLst>
      <p:ext uri="{BB962C8B-B14F-4D97-AF65-F5344CB8AC3E}">
        <p14:creationId xmlns:p14="http://schemas.microsoft.com/office/powerpoint/2010/main" val="2133839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latin typeface="Calibri" panose="020F0502020204030204" pitchFamily="34" charset="0"/>
              </a:rPr>
              <a:t>AGRADECIMIENTOS </a:t>
            </a:r>
            <a:endParaRPr lang="es-ES" dirty="0">
              <a:latin typeface="Calibri" panose="020F0502020204030204" pitchFamily="34" charset="0"/>
            </a:endParaRPr>
          </a:p>
        </p:txBody>
      </p:sp>
      <p:sp>
        <p:nvSpPr>
          <p:cNvPr id="3" name="Marcador de texto 2"/>
          <p:cNvSpPr>
            <a:spLocks noGrp="1"/>
          </p:cNvSpPr>
          <p:nvPr>
            <p:ph type="body" idx="1"/>
          </p:nvPr>
        </p:nvSpPr>
        <p:spPr>
          <a:xfrm>
            <a:off x="197427" y="1849583"/>
            <a:ext cx="9076575" cy="4191780"/>
          </a:xfrm>
        </p:spPr>
        <p:txBody>
          <a:bodyPr/>
          <a:lstStyle/>
          <a:p>
            <a:pPr algn="just"/>
            <a:r>
              <a:rPr lang="es-ES" dirty="0">
                <a:latin typeface="Calibri" panose="020F0502020204030204" pitchFamily="34" charset="0"/>
              </a:rPr>
              <a:t>Para finalizar, queremos agradecer de nuevo a la comunidad educativa </a:t>
            </a:r>
            <a:r>
              <a:rPr lang="es-ES" dirty="0" smtClean="0">
                <a:latin typeface="Calibri" panose="020F0502020204030204" pitchFamily="34" charset="0"/>
              </a:rPr>
              <a:t>el </a:t>
            </a:r>
            <a:r>
              <a:rPr lang="es-ES" dirty="0">
                <a:latin typeface="Calibri" panose="020F0502020204030204" pitchFamily="34" charset="0"/>
              </a:rPr>
              <a:t>enorme esfuerzo que año tras año hace todo lo posible para conseguir mejores resultados y más unión entre profesores, alumnos y padres. Nos consta que eso da sus buenos frutos y deben, por tanto, sentirse orgullosos y animados para seguir adelante con gran ilusión y empeño con esta labor</a:t>
            </a:r>
            <a:r>
              <a:rPr lang="es-ES" dirty="0" smtClean="0">
                <a:latin typeface="Calibri" panose="020F0502020204030204" pitchFamily="34" charset="0"/>
              </a:rPr>
              <a:t>.</a:t>
            </a:r>
          </a:p>
          <a:p>
            <a:pPr algn="just"/>
            <a:endParaRPr lang="es-ES" dirty="0">
              <a:latin typeface="Calibri" panose="020F0502020204030204"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0954" y="3386603"/>
            <a:ext cx="3366655" cy="3366655"/>
          </a:xfrm>
          <a:prstGeom prst="rect">
            <a:avLst/>
          </a:prstGeom>
        </p:spPr>
      </p:pic>
    </p:spTree>
    <p:extLst>
      <p:ext uri="{BB962C8B-B14F-4D97-AF65-F5344CB8AC3E}">
        <p14:creationId xmlns:p14="http://schemas.microsoft.com/office/powerpoint/2010/main" val="2641881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R="0" rtl="0"/>
            <a:r>
              <a:rPr lang="es-ES" b="1" i="0" u="none" strike="noStrike" baseline="0" dirty="0" smtClean="0">
                <a:latin typeface="Calibri" panose="020F0502020204030204" pitchFamily="34" charset="0"/>
              </a:rPr>
              <a:t>Actividades realizadas</a:t>
            </a:r>
            <a:endParaRPr lang="es-ES" b="1" i="0" u="none" strike="noStrike" baseline="0" dirty="0" smtClean="0">
              <a:latin typeface="Times New Roman" panose="02020603050405020304" pitchFamily="18" charset="0"/>
            </a:endParaRPr>
          </a:p>
        </p:txBody>
      </p:sp>
      <p:sp>
        <p:nvSpPr>
          <p:cNvPr id="3" name="Marcador de texto 2"/>
          <p:cNvSpPr>
            <a:spLocks noGrp="1"/>
          </p:cNvSpPr>
          <p:nvPr>
            <p:ph type="body" idx="1"/>
          </p:nvPr>
        </p:nvSpPr>
        <p:spPr/>
        <p:txBody>
          <a:bodyPr>
            <a:normAutofit fontScale="70000" lnSpcReduction="20000"/>
          </a:bodyPr>
          <a:lstStyle/>
          <a:p>
            <a:pPr algn="just">
              <a:lnSpc>
                <a:spcPct val="115000"/>
              </a:lnSpc>
              <a:spcAft>
                <a:spcPts val="1000"/>
              </a:spcAft>
            </a:pPr>
            <a:r>
              <a:rPr lang="es-ES" sz="2300" dirty="0" smtClean="0">
                <a:effectLst/>
                <a:latin typeface="Calibri" panose="020F0502020204030204" pitchFamily="34" charset="0"/>
                <a:ea typeface="Calibri" panose="020F0502020204030204" pitchFamily="34" charset="0"/>
                <a:cs typeface="Times New Roman" panose="02020603050405020304" pitchFamily="18" charset="0"/>
              </a:rPr>
              <a:t>Siendo ya  un “clásico”, se ha vuelto a financiar la agenda escolar en la que los alumnos pueden apuntar los deberes y sus actividades que sirve a la vez de instrumento de comunicación entre padres y profesores.</a:t>
            </a:r>
          </a:p>
          <a:p>
            <a:pPr algn="just">
              <a:lnSpc>
                <a:spcPct val="115000"/>
              </a:lnSpc>
              <a:spcAft>
                <a:spcPts val="1000"/>
              </a:spcAft>
            </a:pPr>
            <a:r>
              <a:rPr lang="es-ES" sz="2300" dirty="0" smtClean="0">
                <a:effectLst/>
                <a:latin typeface="Calibri" panose="020F0502020204030204" pitchFamily="34" charset="0"/>
                <a:ea typeface="Calibri" panose="020F0502020204030204" pitchFamily="34" charset="0"/>
                <a:cs typeface="Times New Roman" panose="02020603050405020304" pitchFamily="18" charset="0"/>
              </a:rPr>
              <a:t>En la agenda, al igual que los últimos años, varias empresas se han anunciado, contribuyendo  así a hacer frente al coste de las mismas.  </a:t>
            </a:r>
          </a:p>
          <a:p>
            <a:pPr algn="just">
              <a:lnSpc>
                <a:spcPct val="115000"/>
              </a:lnSpc>
              <a:spcAft>
                <a:spcPts val="1000"/>
              </a:spcAft>
            </a:pPr>
            <a:r>
              <a:rPr lang="es-ES" sz="2300" dirty="0" smtClean="0">
                <a:effectLst/>
                <a:latin typeface="Calibri" panose="020F0502020204030204" pitchFamily="34" charset="0"/>
                <a:ea typeface="Calibri" panose="020F0502020204030204" pitchFamily="34" charset="0"/>
                <a:cs typeface="Times New Roman" panose="02020603050405020304" pitchFamily="18" charset="0"/>
              </a:rPr>
              <a:t>En dicha agenda se ha incorporado la programación de actividades del centro. La agenda, que es de uso obligado, se entrega de forma gratuita a todos los alumnos asociados, a partir de primaria.</a:t>
            </a:r>
          </a:p>
          <a:p>
            <a:pPr algn="just">
              <a:lnSpc>
                <a:spcPct val="115000"/>
              </a:lnSpc>
              <a:spcAft>
                <a:spcPts val="1000"/>
              </a:spcAft>
            </a:pPr>
            <a:r>
              <a:rPr lang="es-ES" sz="2300" dirty="0" smtClean="0">
                <a:effectLst/>
                <a:latin typeface="Calibri" panose="020F0502020204030204" pitchFamily="34" charset="0"/>
                <a:ea typeface="Calibri" panose="020F0502020204030204" pitchFamily="34" charset="0"/>
                <a:cs typeface="Times New Roman" panose="02020603050405020304" pitchFamily="18" charset="0"/>
              </a:rPr>
              <a:t>Dado su éxito y buena acogida, un año más se mantiene el carnet de asociado.  Además, hemos digitalizado nuestro logo y se ha incorporado este año en dicho carnet.  De nuevo, queremos desde aquí agradecer su apoyo desinteresado a las empresas y entidades colaboradoras, que además van en aumento.</a:t>
            </a:r>
          </a:p>
          <a:p>
            <a:endParaRPr lang="es-ES" dirty="0"/>
          </a:p>
        </p:txBody>
      </p:sp>
    </p:spTree>
    <p:extLst>
      <p:ext uri="{BB962C8B-B14F-4D97-AF65-F5344CB8AC3E}">
        <p14:creationId xmlns:p14="http://schemas.microsoft.com/office/powerpoint/2010/main" val="2732035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R="0" rtl="0"/>
            <a:r>
              <a:rPr lang="es-ES" b="1" i="0" u="sng" strike="noStrike" baseline="0" dirty="0" smtClean="0">
                <a:latin typeface="Calibri" panose="020F0502020204030204" pitchFamily="34" charset="0"/>
              </a:rPr>
              <a:t>TALLERES</a:t>
            </a:r>
          </a:p>
        </p:txBody>
      </p:sp>
      <p:sp>
        <p:nvSpPr>
          <p:cNvPr id="3" name="Marcador de texto 2"/>
          <p:cNvSpPr>
            <a:spLocks noGrp="1"/>
          </p:cNvSpPr>
          <p:nvPr>
            <p:ph type="body" idx="1"/>
          </p:nvPr>
        </p:nvSpPr>
        <p:spPr>
          <a:xfrm>
            <a:off x="0" y="2470007"/>
            <a:ext cx="11267209" cy="2517630"/>
          </a:xfrm>
        </p:spPr>
        <p:txBody>
          <a:bodyPr>
            <a:normAutofit/>
          </a:bodyPr>
          <a:lstStyle/>
          <a:p>
            <a:r>
              <a:rPr lang="es-ES" dirty="0">
                <a:latin typeface="Calibri" panose="020F0502020204030204" pitchFamily="34" charset="0"/>
              </a:rPr>
              <a:t>Un año mas, el fútbol es el más solicitado y cada año aumenta el número de participantes, de igual forma se han llevado a cabo el taller de </a:t>
            </a:r>
            <a:r>
              <a:rPr lang="es-ES" dirty="0" err="1">
                <a:latin typeface="Calibri" panose="020F0502020204030204" pitchFamily="34" charset="0"/>
              </a:rPr>
              <a:t>minitenis</a:t>
            </a:r>
            <a:r>
              <a:rPr lang="es-ES" dirty="0">
                <a:latin typeface="Calibri" panose="020F0502020204030204" pitchFamily="34" charset="0"/>
              </a:rPr>
              <a:t>, el taller de  teatro, psicomotricidad, guitarra, robótica y yoga, estos últimos han tenido que ser suspendidos por su poca afluencia. </a:t>
            </a:r>
          </a:p>
          <a:p>
            <a:pPr algn="just"/>
            <a:r>
              <a:rPr lang="es-ES" dirty="0">
                <a:latin typeface="Calibri" panose="020F0502020204030204" pitchFamily="34" charset="0"/>
              </a:rPr>
              <a:t>De este modo, todo el equipo, nos hemos reunido para realizar una programación para todo el curso escolar, y así de esta manera, hemos decidido que los talleres tendríamos que adaptarlos a las necesidades del alumnado y padres, por tanto, hemos pensado y  realizado diferentes talleres mensuales para salirnos un poco de lo habitual.  Han tenido un gran éxito. </a:t>
            </a:r>
          </a:p>
        </p:txBody>
      </p:sp>
    </p:spTree>
    <p:extLst>
      <p:ext uri="{BB962C8B-B14F-4D97-AF65-F5344CB8AC3E}">
        <p14:creationId xmlns:p14="http://schemas.microsoft.com/office/powerpoint/2010/main" val="3592918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texto 2"/>
          <p:cNvSpPr>
            <a:spLocks noGrp="1"/>
          </p:cNvSpPr>
          <p:nvPr>
            <p:ph type="body" idx="1"/>
          </p:nvPr>
        </p:nvSpPr>
        <p:spPr>
          <a:xfrm>
            <a:off x="2324100" y="4994852"/>
            <a:ext cx="10515600" cy="4351338"/>
          </a:xfrm>
        </p:spPr>
        <p:txBody>
          <a:bodyPr/>
          <a:lstStyle/>
          <a:p>
            <a:endParaRPr lang="es-ES" dirty="0"/>
          </a:p>
        </p:txBody>
      </p:sp>
      <p:pic>
        <p:nvPicPr>
          <p:cNvPr id="1026" name="Picture 2" descr="El colegio Salesianos inaugura el campo de fútbol de césped artificial -  Noticias Badajoz - El Periódico Extremad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64869"/>
            <a:ext cx="10945091" cy="638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76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R="0" rtl="0"/>
            <a:r>
              <a:rPr lang="es-ES" b="1" i="0" u="sng" strike="noStrike" baseline="0" smtClean="0">
                <a:latin typeface="Calibri" panose="020F0502020204030204" pitchFamily="34" charset="0"/>
              </a:rPr>
              <a:t>DIBUJA TU AMPA</a:t>
            </a:r>
            <a:endParaRPr lang="es-ES" b="1" i="0" u="sng" strike="noStrike" baseline="0" smtClean="0">
              <a:latin typeface="Times New Roman" panose="02020603050405020304" pitchFamily="18" charset="0"/>
            </a:endParaRPr>
          </a:p>
        </p:txBody>
      </p:sp>
      <p:sp>
        <p:nvSpPr>
          <p:cNvPr id="3" name="Marcador de texto 2"/>
          <p:cNvSpPr>
            <a:spLocks noGrp="1"/>
          </p:cNvSpPr>
          <p:nvPr>
            <p:ph type="body" idx="1"/>
          </p:nvPr>
        </p:nvSpPr>
        <p:spPr/>
        <p:txBody>
          <a:bodyPr/>
          <a:lstStyle/>
          <a:p>
            <a:pPr algn="just">
              <a:lnSpc>
                <a:spcPct val="115000"/>
              </a:lnSpc>
              <a:spcAft>
                <a:spcPts val="1000"/>
              </a:spcAft>
            </a:pPr>
            <a:r>
              <a:rPr lang="es-ES" dirty="0" smtClean="0">
                <a:effectLst/>
                <a:latin typeface="Calibri" panose="020F0502020204030204" pitchFamily="34" charset="0"/>
                <a:ea typeface="Calibri" panose="020F0502020204030204" pitchFamily="34" charset="0"/>
                <a:cs typeface="Times New Roman" panose="02020603050405020304" pitchFamily="18" charset="0"/>
              </a:rPr>
              <a:t>Se organizó en el mes de octubre.  Es una actividad dirigida a todo el alumnado del colegio. Consiste en hacer un dibujo relacionado con el </a:t>
            </a:r>
            <a:r>
              <a:rPr lang="es-ES" dirty="0" err="1" smtClean="0">
                <a:effectLst/>
                <a:latin typeface="Calibri" panose="020F0502020204030204" pitchFamily="34" charset="0"/>
                <a:ea typeface="Calibri" panose="020F0502020204030204" pitchFamily="34" charset="0"/>
                <a:cs typeface="Times New Roman" panose="02020603050405020304" pitchFamily="18" charset="0"/>
              </a:rPr>
              <a:t>Ampa</a:t>
            </a:r>
            <a:r>
              <a:rPr lang="es-ES" dirty="0" smtClean="0">
                <a:effectLst/>
                <a:latin typeface="Calibri" panose="020F0502020204030204" pitchFamily="34" charset="0"/>
                <a:ea typeface="Calibri" panose="020F0502020204030204" pitchFamily="34" charset="0"/>
                <a:cs typeface="Times New Roman" panose="02020603050405020304" pitchFamily="18" charset="0"/>
              </a:rPr>
              <a:t>, y así tener nuestro logo, hubo un jurado compuesto por varios miembros de la asociación que elegiría el logo ganador de está actividad,  con el objetivo de crear el logo del </a:t>
            </a:r>
            <a:r>
              <a:rPr lang="es-ES" dirty="0" err="1" smtClean="0">
                <a:effectLst/>
                <a:latin typeface="Calibri" panose="020F0502020204030204" pitchFamily="34" charset="0"/>
                <a:ea typeface="Calibri" panose="020F0502020204030204" pitchFamily="34" charset="0"/>
                <a:cs typeface="Times New Roman" panose="02020603050405020304" pitchFamily="18" charset="0"/>
              </a:rPr>
              <a:t>Ampa</a:t>
            </a:r>
            <a:r>
              <a:rPr lang="es-ES" dirty="0" smtClean="0">
                <a:effectLst/>
                <a:latin typeface="Calibri" panose="020F0502020204030204" pitchFamily="34" charset="0"/>
                <a:ea typeface="Calibri" panose="020F0502020204030204" pitchFamily="34" charset="0"/>
                <a:cs typeface="Times New Roman" panose="02020603050405020304" pitchFamily="18" charset="0"/>
              </a:rPr>
              <a:t> para los siguientes cuatro años. Ha sido un éxito.</a:t>
            </a:r>
            <a:endParaRPr lang="es-ES"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244693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767" y="333340"/>
            <a:ext cx="6108192" cy="6108192"/>
          </a:xfrm>
          <a:prstGeom prst="rect">
            <a:avLst/>
          </a:prstGeom>
        </p:spPr>
      </p:pic>
    </p:spTree>
    <p:extLst>
      <p:ext uri="{BB962C8B-B14F-4D97-AF65-F5344CB8AC3E}">
        <p14:creationId xmlns:p14="http://schemas.microsoft.com/office/powerpoint/2010/main" val="1575271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R="0" rtl="0"/>
            <a:r>
              <a:rPr lang="es-ES" b="1" i="0" u="sng" strike="noStrike" baseline="0" smtClean="0">
                <a:latin typeface="Calibri" panose="020F0502020204030204" pitchFamily="34" charset="0"/>
              </a:rPr>
              <a:t>TALLER CUENTACUENTOS</a:t>
            </a:r>
            <a:endParaRPr lang="es-ES" b="1" i="0" u="sng" strike="noStrike" baseline="0" smtClean="0">
              <a:latin typeface="Times New Roman" panose="02020603050405020304" pitchFamily="18" charset="0"/>
            </a:endParaRPr>
          </a:p>
        </p:txBody>
      </p:sp>
      <p:sp>
        <p:nvSpPr>
          <p:cNvPr id="3" name="Marcador de texto 2"/>
          <p:cNvSpPr>
            <a:spLocks noGrp="1"/>
          </p:cNvSpPr>
          <p:nvPr>
            <p:ph type="body" idx="1"/>
          </p:nvPr>
        </p:nvSpPr>
        <p:spPr/>
        <p:txBody>
          <a:bodyPr>
            <a:normAutofit/>
          </a:bodyPr>
          <a:lstStyle/>
          <a:p>
            <a:pPr algn="just">
              <a:lnSpc>
                <a:spcPct val="115000"/>
              </a:lnSpc>
              <a:spcAft>
                <a:spcPts val="1000"/>
              </a:spcAft>
            </a:pPr>
            <a:r>
              <a:rPr lang="es-ES" dirty="0" smtClean="0">
                <a:effectLst/>
                <a:latin typeface="Calibri" panose="020F0502020204030204" pitchFamily="34" charset="0"/>
                <a:ea typeface="Calibri" panose="020F0502020204030204" pitchFamily="34" charset="0"/>
                <a:cs typeface="Times New Roman" panose="02020603050405020304" pitchFamily="18" charset="0"/>
              </a:rPr>
              <a:t>Se organizó durante el mes de noviembre. La actividad estaba dirigida a los más pequeños, allí nos reunimos más de setenta niños y niñas de Educación Infantil y primeros cursos de Educación Primaria. Nuestra cuentacuentos, Mari Francis, nos transportó a todos al mundo mágico de los cuentos, adivinanzas, y juegos de palabras. Todos nuestros pequeños quedaron encantados. Mientras tanto, los padres y madres estuvimos disfrutando de un café con unas deliciosas pastas conversando y conociéndonos. Una vez terminada la actividad, unas alumnas de 4º de la ESO colaboraron con nosotros para el cuidado y atención de los más pequeños para que, los padres y madres pudiesen disfrutar de la tarde. </a:t>
            </a:r>
            <a:r>
              <a:rPr lang="es-ES" dirty="0" smtClean="0">
                <a:effectLst/>
                <a:latin typeface="Calibri" panose="020F0502020204030204" pitchFamily="34" charset="0"/>
                <a:ea typeface="Calibri" panose="020F0502020204030204" pitchFamily="34" charset="0"/>
                <a:cs typeface="Times New Roman" panose="02020603050405020304" pitchFamily="18" charset="0"/>
              </a:rPr>
              <a:t>En </a:t>
            </a:r>
            <a:r>
              <a:rPr lang="es-ES" dirty="0" smtClean="0">
                <a:effectLst/>
                <a:latin typeface="Calibri" panose="020F0502020204030204" pitchFamily="34" charset="0"/>
                <a:ea typeface="Calibri" panose="020F0502020204030204" pitchFamily="34" charset="0"/>
                <a:cs typeface="Times New Roman" panose="02020603050405020304" pitchFamily="18" charset="0"/>
              </a:rPr>
              <a:t>resumen, una tarde maravillosa.</a:t>
            </a:r>
            <a:endParaRPr lang="es-ES"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484379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texto 2"/>
          <p:cNvSpPr>
            <a:spLocks noGrp="1"/>
          </p:cNvSpPr>
          <p:nvPr>
            <p:ph type="body" idx="1"/>
          </p:nvPr>
        </p:nvSpPr>
        <p:spPr/>
        <p:txBody>
          <a:bodyPr/>
          <a:lstStyle/>
          <a:p>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408" y="176647"/>
            <a:ext cx="11139055" cy="6265718"/>
          </a:xfrm>
          <a:prstGeom prst="rect">
            <a:avLst/>
          </a:prstGeom>
        </p:spPr>
      </p:pic>
    </p:spTree>
    <p:extLst>
      <p:ext uri="{BB962C8B-B14F-4D97-AF65-F5344CB8AC3E}">
        <p14:creationId xmlns:p14="http://schemas.microsoft.com/office/powerpoint/2010/main" val="711469446"/>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36</TotalTime>
  <Words>1184</Words>
  <Application>Microsoft Office PowerPoint</Application>
  <PresentationFormat>Panorámica</PresentationFormat>
  <Paragraphs>34</Paragraphs>
  <Slides>26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Calibri</vt:lpstr>
      <vt:lpstr>Times New Roman</vt:lpstr>
      <vt:lpstr>Trebuchet MS</vt:lpstr>
      <vt:lpstr>Wingdings 3</vt:lpstr>
      <vt:lpstr>Faceta</vt:lpstr>
      <vt:lpstr>MEMORIA DEL CURSO  2019-2020</vt:lpstr>
      <vt:lpstr>Introducción </vt:lpstr>
      <vt:lpstr>Actividades realizadas</vt:lpstr>
      <vt:lpstr>TALLERES</vt:lpstr>
      <vt:lpstr>Presentación de PowerPoint</vt:lpstr>
      <vt:lpstr>DIBUJA TU AMPA</vt:lpstr>
      <vt:lpstr>Presentación de PowerPoint</vt:lpstr>
      <vt:lpstr>TALLER CUENTACUENTOS</vt:lpstr>
      <vt:lpstr>Presentación de PowerPoint</vt:lpstr>
      <vt:lpstr>Presentación de PowerPoint</vt:lpstr>
      <vt:lpstr>EL  MAGO ANTONIO</vt:lpstr>
      <vt:lpstr>Presentación de PowerPoint</vt:lpstr>
      <vt:lpstr>Presentación de PowerPoint</vt:lpstr>
      <vt:lpstr>CINE EN FAMILIA</vt:lpstr>
      <vt:lpstr>Presentación de PowerPoint</vt:lpstr>
      <vt:lpstr>FIESTA DE NAVIDAD.</vt:lpstr>
      <vt:lpstr>Presentación de PowerPoint</vt:lpstr>
      <vt:lpstr>Presentación de PowerPoint</vt:lpstr>
      <vt:lpstr>TARDE DE CARNAVAL</vt:lpstr>
      <vt:lpstr>Presentación de PowerPoint</vt:lpstr>
      <vt:lpstr>Presentación de PowerPoint</vt:lpstr>
      <vt:lpstr>ACTO DE DESPEDIDA DE LOS ALUMNOS DE CUARTO DE LA E.S.O.  </vt:lpstr>
      <vt:lpstr>Presentación de PowerPoint</vt:lpstr>
      <vt:lpstr>AYUDA AL COLEGIO</vt:lpstr>
      <vt:lpstr>SUSPENSIÓN DE ACTIVIDADES DEBIDO A COVID 19 </vt:lpstr>
      <vt:lpstr>AGRADECIMIENTOS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MEMORIA DEL CURSO  2019-2020</dc:title>
  <dc:creator>Ángel Sánchez Rodríguez</dc:creator>
  <cp:lastModifiedBy>Ángel Sánchez Rodríguez</cp:lastModifiedBy>
  <cp:revision>7</cp:revision>
  <dcterms:created xsi:type="dcterms:W3CDTF">2020-10-26T12:59:57Z</dcterms:created>
  <dcterms:modified xsi:type="dcterms:W3CDTF">2020-10-27T08:05:18Z</dcterms:modified>
</cp:coreProperties>
</file>